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3" r:id="rId6"/>
    <p:sldId id="274" r:id="rId7"/>
    <p:sldId id="277" r:id="rId8"/>
    <p:sldId id="275" r:id="rId9"/>
    <p:sldId id="278" r:id="rId10"/>
    <p:sldId id="279" r:id="rId11"/>
    <p:sldId id="257" r:id="rId12"/>
    <p:sldId id="258" r:id="rId13"/>
    <p:sldId id="259" r:id="rId14"/>
    <p:sldId id="260" r:id="rId15"/>
    <p:sldId id="262" r:id="rId16"/>
    <p:sldId id="263" r:id="rId17"/>
    <p:sldId id="264" r:id="rId18"/>
    <p:sldId id="265" r:id="rId19"/>
    <p:sldId id="267" r:id="rId20"/>
    <p:sldId id="266" r:id="rId21"/>
    <p:sldId id="281" r:id="rId22"/>
    <p:sldId id="284" r:id="rId23"/>
    <p:sldId id="286" r:id="rId24"/>
    <p:sldId id="287" r:id="rId25"/>
    <p:sldId id="28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00" autoAdjust="0"/>
  </p:normalViewPr>
  <p:slideViewPr>
    <p:cSldViewPr>
      <p:cViewPr varScale="1">
        <p:scale>
          <a:sx n="73" d="100"/>
          <a:sy n="73" d="100"/>
        </p:scale>
        <p:origin x="-12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8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LUMINA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ctr">
              <a:buNone/>
              <a:defRPr i="1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 dirty="0" smtClean="0"/>
          </a:p>
          <a:p>
            <a:r>
              <a:rPr kumimoji="0" lang="en-US" dirty="0" smtClean="0"/>
              <a:t>Breathing Life on your Images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67000" y="6215082"/>
            <a:ext cx="5048272" cy="506393"/>
          </a:xfrm>
        </p:spPr>
        <p:txBody>
          <a:bodyPr/>
          <a:lstStyle>
            <a:lvl1pPr>
              <a:defRPr sz="32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CA" dirty="0" err="1" smtClean="0"/>
              <a:t>ScanScience</a:t>
            </a:r>
            <a:r>
              <a:rPr lang="en-CA" dirty="0" smtClean="0"/>
              <a:t> – </a:t>
            </a:r>
            <a:r>
              <a:rPr lang="en-CA" sz="1400" dirty="0" smtClean="0">
                <a:latin typeface="Lucida Console" pitchFamily="49" charset="0"/>
              </a:rPr>
              <a:t>www.scanscience.com</a:t>
            </a:r>
            <a:endParaRPr lang="en-GB" sz="1400" dirty="0">
              <a:latin typeface="Lucida Console" pitchFamily="49" charset="0"/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AF56-7961-4E8C-9C4D-EECA412DB7B5}" type="datetimeFigureOut">
              <a:rPr lang="en-US" smtClean="0"/>
              <a:pPr/>
              <a:t>2/6/2010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717B9A-AD25-448A-8F01-FF616BFB80F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49AF56-7961-4E8C-9C4D-EECA412DB7B5}" type="datetimeFigureOut">
              <a:rPr lang="en-US" smtClean="0"/>
              <a:pPr/>
              <a:t>2/6/2010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717B9A-AD25-448A-8F01-FF616BFB80FC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anscience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8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Felix Titling" pitchFamily="82" charset="0"/>
              </a:rPr>
              <a:t>LUMINA</a:t>
            </a:r>
            <a:endParaRPr lang="en-GB" sz="8000" dirty="0">
              <a:solidFill>
                <a:schemeClr val="tx2">
                  <a:lumMod val="60000"/>
                  <a:lumOff val="40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ADVANCED TECHNOLOGY</a:t>
            </a:r>
          </a:p>
          <a:p>
            <a:r>
              <a:rPr lang="en-CA" dirty="0" smtClean="0"/>
              <a:t>OPTICAL FLUID</a:t>
            </a:r>
            <a:endParaRPr lang="en-GB" dirty="0"/>
          </a:p>
        </p:txBody>
      </p:sp>
      <p:sp>
        <p:nvSpPr>
          <p:cNvPr id="4" name="5-Point Star 3"/>
          <p:cNvSpPr/>
          <p:nvPr/>
        </p:nvSpPr>
        <p:spPr>
          <a:xfrm>
            <a:off x="857224" y="1000108"/>
            <a:ext cx="1357322" cy="135732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 smtClean="0"/>
              <a:t>Imaging Fluids:</a:t>
            </a:r>
            <a:br>
              <a:rPr lang="en-CA" dirty="0" smtClean="0"/>
            </a:br>
            <a:r>
              <a:rPr lang="en-CA" sz="3600" dirty="0" smtClean="0"/>
              <a:t>Special Concerns with Legacy Film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Many Film variants</a:t>
            </a:r>
          </a:p>
          <a:p>
            <a:pPr lvl="1"/>
            <a:r>
              <a:rPr lang="en-CA" dirty="0" smtClean="0"/>
              <a:t>Nitrocellulose &gt; Other cellulose backed films containing </a:t>
            </a:r>
            <a:r>
              <a:rPr lang="en-CA" dirty="0" smtClean="0"/>
              <a:t>aromatic plasticizer</a:t>
            </a:r>
            <a:r>
              <a:rPr lang="en-CA" dirty="0" smtClean="0"/>
              <a:t>: Tri-Phenyl Phosphate </a:t>
            </a:r>
            <a:r>
              <a:rPr lang="en-CA" dirty="0" smtClean="0"/>
              <a:t>(TPP)</a:t>
            </a:r>
            <a:endParaRPr lang="en-CA" dirty="0" smtClean="0"/>
          </a:p>
          <a:p>
            <a:pPr lvl="1"/>
            <a:r>
              <a:rPr lang="en-CA" dirty="0" smtClean="0"/>
              <a:t>Fluids containing aromatic hydrocarbons can extract the TPP : cause dimensional </a:t>
            </a:r>
            <a:r>
              <a:rPr lang="en-CA" dirty="0" smtClean="0"/>
              <a:t>changes to film, </a:t>
            </a:r>
            <a:r>
              <a:rPr lang="en-CA" dirty="0" smtClean="0"/>
              <a:t>increase brittleness </a:t>
            </a:r>
          </a:p>
          <a:p>
            <a:pPr lvl="2"/>
            <a:r>
              <a:rPr lang="en-CA" dirty="0" smtClean="0"/>
              <a:t>Try ScanScience </a:t>
            </a:r>
            <a:r>
              <a:rPr lang="en-CA" b="1" dirty="0" smtClean="0"/>
              <a:t>Cup Test</a:t>
            </a:r>
            <a:r>
              <a:rPr lang="en-CA" dirty="0" smtClean="0"/>
              <a:t>: tests solvent aggressiveness of fluid against Polystyrene a </a:t>
            </a:r>
            <a:r>
              <a:rPr lang="en-CA" dirty="0" err="1" smtClean="0"/>
              <a:t>polyaromatic</a:t>
            </a:r>
            <a:r>
              <a:rPr lang="en-CA" dirty="0" smtClean="0"/>
              <a:t> </a:t>
            </a:r>
            <a:r>
              <a:rPr lang="en-CA" dirty="0" smtClean="0"/>
              <a:t>polymer. </a:t>
            </a:r>
          </a:p>
          <a:p>
            <a:pPr lvl="2"/>
            <a:r>
              <a:rPr lang="en-CA" dirty="0" smtClean="0"/>
              <a:t>Fluids that damage polystyrene can also extract TPP and may damage scanner drums</a:t>
            </a:r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>IMAGING FLUIDS</a:t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dirty="0" smtClean="0"/>
              <a:t>EVOLUTION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2714644"/>
          </a:xfrm>
        </p:spPr>
        <p:txBody>
          <a:bodyPr>
            <a:normAutofit/>
          </a:bodyPr>
          <a:lstStyle/>
          <a:p>
            <a:r>
              <a:rPr lang="en-CA" dirty="0" smtClean="0"/>
              <a:t>Developers of the Drum Scanner run Into Newton, </a:t>
            </a:r>
            <a:r>
              <a:rPr lang="en-CA" b="1" dirty="0" smtClean="0"/>
              <a:t>Rings, </a:t>
            </a:r>
            <a:r>
              <a:rPr lang="en-CA" b="1" dirty="0" smtClean="0"/>
              <a:t>they knew </a:t>
            </a:r>
            <a:r>
              <a:rPr lang="en-CA" dirty="0" smtClean="0"/>
              <a:t>those could be eliminated by fluid mounting. </a:t>
            </a:r>
          </a:p>
          <a:p>
            <a:r>
              <a:rPr lang="en-CA" dirty="0" smtClean="0"/>
              <a:t>These </a:t>
            </a:r>
            <a:r>
              <a:rPr lang="en-CA" dirty="0" smtClean="0"/>
              <a:t>guys </a:t>
            </a:r>
            <a:r>
              <a:rPr lang="en-CA" dirty="0" smtClean="0"/>
              <a:t>tried baby </a:t>
            </a:r>
            <a:r>
              <a:rPr lang="en-CA" dirty="0" smtClean="0"/>
              <a:t>oil, </a:t>
            </a:r>
            <a:r>
              <a:rPr lang="en-CA" dirty="0" smtClean="0"/>
              <a:t>and it worked. </a:t>
            </a:r>
            <a:endParaRPr lang="en-CA" b="1" dirty="0" smtClean="0"/>
          </a:p>
          <a:p>
            <a:r>
              <a:rPr lang="en-CA" dirty="0" smtClean="0"/>
              <a:t>The </a:t>
            </a:r>
            <a:r>
              <a:rPr lang="en-CA" dirty="0" smtClean="0"/>
              <a:t>first generation imaging fluid was born!</a:t>
            </a:r>
          </a:p>
          <a:p>
            <a:pPr>
              <a:buNone/>
            </a:pPr>
            <a:endParaRPr lang="en-CA" dirty="0" smtClean="0"/>
          </a:p>
          <a:p>
            <a:endParaRPr lang="en-GB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Results were great...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2714644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But the drudgery had begun.</a:t>
            </a:r>
          </a:p>
          <a:p>
            <a:r>
              <a:rPr lang="en-CA" dirty="0" smtClean="0"/>
              <a:t>As It turned out, </a:t>
            </a:r>
            <a:r>
              <a:rPr lang="en-CA" dirty="0" smtClean="0"/>
              <a:t>baby's </a:t>
            </a:r>
            <a:r>
              <a:rPr lang="en-CA" dirty="0" smtClean="0"/>
              <a:t>bottoms </a:t>
            </a:r>
            <a:r>
              <a:rPr lang="en-CA" dirty="0" smtClean="0"/>
              <a:t>were better with oil, not drums</a:t>
            </a:r>
            <a:r>
              <a:rPr lang="en-CA" dirty="0" smtClean="0"/>
              <a:t>. </a:t>
            </a:r>
          </a:p>
          <a:p>
            <a:r>
              <a:rPr lang="en-CA" dirty="0" smtClean="0"/>
              <a:t>Cleaning the drum required nasty</a:t>
            </a:r>
            <a:r>
              <a:rPr lang="en-CA" dirty="0" smtClean="0"/>
              <a:t>, volatile and smelly stuff. </a:t>
            </a:r>
            <a:endParaRPr lang="en-CA" dirty="0" smtClean="0"/>
          </a:p>
          <a:p>
            <a:r>
              <a:rPr lang="en-CA" dirty="0" smtClean="0"/>
              <a:t>If it were possible to eliminate the cleaning that would be great!</a:t>
            </a:r>
            <a:endParaRPr lang="en-CA" dirty="0" smtClean="0"/>
          </a:p>
          <a:p>
            <a:r>
              <a:rPr lang="en-CA" dirty="0" smtClean="0"/>
              <a:t>There had to be a better way.  A Better way?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better way? Really?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Why not use the smelly volatile stuff used for cleaning the scanning oil as the </a:t>
            </a:r>
            <a:r>
              <a:rPr lang="en-CA" dirty="0" smtClean="0"/>
              <a:t>scanning fluid..... </a:t>
            </a:r>
          </a:p>
          <a:p>
            <a:r>
              <a:rPr lang="en-CA" dirty="0" smtClean="0"/>
              <a:t>Voila, </a:t>
            </a:r>
            <a:r>
              <a:rPr lang="en-CA" dirty="0" smtClean="0"/>
              <a:t>it evaporated after use no cleaning needed!</a:t>
            </a:r>
          </a:p>
          <a:p>
            <a:r>
              <a:rPr lang="en-CA" dirty="0" smtClean="0"/>
              <a:t>The </a:t>
            </a:r>
            <a:r>
              <a:rPr lang="en-CA" b="1" i="1" dirty="0" smtClean="0"/>
              <a:t>Second Generation</a:t>
            </a:r>
            <a:r>
              <a:rPr lang="en-CA" i="1" dirty="0" smtClean="0"/>
              <a:t>  imaging fluid </a:t>
            </a:r>
            <a:r>
              <a:rPr lang="en-CA" dirty="0" smtClean="0"/>
              <a:t>was born!</a:t>
            </a:r>
            <a:endParaRPr lang="en-CA" i="1" dirty="0" smtClean="0"/>
          </a:p>
          <a:p>
            <a:r>
              <a:rPr lang="en-CA" dirty="0" smtClean="0"/>
              <a:t>The cleaner, now the scanning fluid:  the smell </a:t>
            </a:r>
            <a:r>
              <a:rPr lang="en-CA" dirty="0" smtClean="0"/>
              <a:t>was the </a:t>
            </a:r>
            <a:r>
              <a:rPr lang="en-CA" dirty="0" smtClean="0"/>
              <a:t>same</a:t>
            </a:r>
            <a:r>
              <a:rPr lang="en-CA" dirty="0" smtClean="0"/>
              <a:t>, bad.</a:t>
            </a:r>
            <a:endParaRPr lang="en-CA" dirty="0" smtClean="0"/>
          </a:p>
          <a:p>
            <a:r>
              <a:rPr lang="en-CA" dirty="0" smtClean="0"/>
              <a:t>Ah! but a great time saver. That was real progress. </a:t>
            </a:r>
          </a:p>
          <a:p>
            <a:r>
              <a:rPr lang="en-CA" dirty="0" smtClean="0"/>
              <a:t>With the second generation scanning fluids Baby Oil went back to being baby </a:t>
            </a:r>
            <a:r>
              <a:rPr lang="en-CA" dirty="0" smtClean="0"/>
              <a:t>oil</a:t>
            </a:r>
            <a:r>
              <a:rPr lang="en-CA" dirty="0" smtClean="0"/>
              <a:t> </a:t>
            </a:r>
            <a:r>
              <a:rPr lang="en-CA" dirty="0" smtClean="0"/>
              <a:t>and </a:t>
            </a:r>
            <a:endParaRPr lang="en-CA" dirty="0" smtClean="0"/>
          </a:p>
          <a:p>
            <a:r>
              <a:rPr lang="en-CA" dirty="0" smtClean="0"/>
              <a:t>The cleaning drudgery was gone. 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1785950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All That Happened In....</a:t>
            </a:r>
            <a:br>
              <a:rPr lang="en-CA" dirty="0" smtClean="0"/>
            </a:br>
            <a:r>
              <a:rPr lang="en-CA" dirty="0" smtClean="0"/>
              <a:t> THE LAST CENTURY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609980"/>
          </a:xfrm>
        </p:spPr>
        <p:txBody>
          <a:bodyPr anchor="ctr">
            <a:normAutofit/>
          </a:bodyPr>
          <a:lstStyle/>
          <a:p>
            <a:pPr algn="ctr"/>
            <a:r>
              <a:rPr lang="en-CA" sz="4400" dirty="0" smtClean="0"/>
              <a:t>Not bad for empirical DIY.</a:t>
            </a:r>
            <a:endParaRPr lang="en-GB" sz="4400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Primary on Newton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357718"/>
          </a:xfrm>
        </p:spPr>
        <p:txBody>
          <a:bodyPr anchor="ctr">
            <a:normAutofit/>
          </a:bodyPr>
          <a:lstStyle/>
          <a:p>
            <a:r>
              <a:rPr lang="en-CA" sz="2400" baseline="0" dirty="0" smtClean="0"/>
              <a:t>L</a:t>
            </a:r>
            <a:r>
              <a:rPr lang="en-CA" sz="2400" dirty="0" smtClean="0"/>
              <a:t>ight that strikes two reflective surfaces in close proximity and a slight angle to each other yields two wave fronts which reinforce </a:t>
            </a:r>
            <a:r>
              <a:rPr lang="en-CA" sz="2400" dirty="0" smtClean="0"/>
              <a:t>each </a:t>
            </a:r>
            <a:r>
              <a:rPr lang="en-CA" sz="2400" dirty="0" smtClean="0"/>
              <a:t>other when in phase or </a:t>
            </a:r>
            <a:r>
              <a:rPr lang="en-CA" sz="2400" dirty="0" smtClean="0"/>
              <a:t>destruct when out </a:t>
            </a:r>
            <a:r>
              <a:rPr lang="en-CA" sz="2400" dirty="0" smtClean="0"/>
              <a:t>of phase. </a:t>
            </a:r>
          </a:p>
          <a:p>
            <a:r>
              <a:rPr lang="en-CA" sz="2400" dirty="0" smtClean="0"/>
              <a:t>The result is a series of </a:t>
            </a:r>
            <a:r>
              <a:rPr lang="en-CA" sz="2400" dirty="0" smtClean="0"/>
              <a:t>lighter </a:t>
            </a:r>
            <a:r>
              <a:rPr lang="en-CA" sz="2400" dirty="0" smtClean="0"/>
              <a:t>or </a:t>
            </a:r>
            <a:r>
              <a:rPr lang="en-CA" sz="2400" dirty="0" smtClean="0"/>
              <a:t>darker rings. </a:t>
            </a:r>
            <a:endParaRPr lang="en-CA" sz="2400" dirty="0" smtClean="0"/>
          </a:p>
          <a:p>
            <a:r>
              <a:rPr lang="en-CA" sz="2400" dirty="0" smtClean="0"/>
              <a:t>If the reflective surfaces are kept parallel, the resulting wave fronts are </a:t>
            </a:r>
            <a:r>
              <a:rPr lang="en-CA" sz="2400" dirty="0" smtClean="0"/>
              <a:t>both in </a:t>
            </a:r>
            <a:r>
              <a:rPr lang="en-CA" sz="2400" dirty="0" smtClean="0"/>
              <a:t>phase: </a:t>
            </a:r>
            <a:r>
              <a:rPr lang="en-CA" sz="2400" dirty="0" smtClean="0"/>
              <a:t>therefore, No </a:t>
            </a:r>
            <a:r>
              <a:rPr lang="en-CA" sz="2400" dirty="0" smtClean="0"/>
              <a:t>Newton rings!</a:t>
            </a:r>
          </a:p>
          <a:p>
            <a:r>
              <a:rPr lang="en-CA" sz="2400" dirty="0" smtClean="0"/>
              <a:t>But, glass, if used to flatten film is a refractive element that degrades the image. </a:t>
            </a:r>
            <a:r>
              <a:rPr lang="en-CA" sz="2400" dirty="0" smtClean="0"/>
              <a:t>A trade off</a:t>
            </a:r>
            <a:r>
              <a:rPr lang="en-CA" dirty="0" smtClean="0"/>
              <a:t>. </a:t>
            </a:r>
          </a:p>
          <a:p>
            <a:endParaRPr lang="en-CA" dirty="0" smtClean="0"/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400" dirty="0" smtClean="0"/>
              <a:t>Avoiding Newton Rings </a:t>
            </a:r>
            <a:r>
              <a:rPr lang="en-CA" sz="3600" dirty="0" smtClean="0"/>
              <a:t/>
            </a:r>
            <a:br>
              <a:rPr lang="en-CA" sz="3600" dirty="0" smtClean="0"/>
            </a:br>
            <a:r>
              <a:rPr lang="en-CA" sz="3600" dirty="0" smtClean="0"/>
              <a:t>A better way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3681418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endParaRPr lang="en-CA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dirty="0" smtClean="0"/>
              <a:t>Filling the air space between the two reflective surfaces with a fluid: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CA" dirty="0" smtClean="0"/>
              <a:t>Forces the film into a flat plane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CA" dirty="0" smtClean="0"/>
              <a:t>Eliminates </a:t>
            </a:r>
            <a:r>
              <a:rPr lang="en-CA" dirty="0" smtClean="0"/>
              <a:t>the air space between reflective </a:t>
            </a:r>
            <a:r>
              <a:rPr lang="en-CA" dirty="0" smtClean="0"/>
              <a:t>surfaces, makes the surfaces parallel </a:t>
            </a:r>
            <a:r>
              <a:rPr lang="en-CA" dirty="0" smtClean="0"/>
              <a:t>and banishes Newton Rings.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dirty="0" smtClean="0"/>
              <a:t>Without </a:t>
            </a:r>
            <a:r>
              <a:rPr lang="en-CA" dirty="0" smtClean="0"/>
              <a:t>fluid scanning, drum scanners could have not become a commercial reality. 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dirty="0" smtClean="0"/>
              <a:t>The same technology is available to all scanners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40"/>
            <a:ext cx="8229600" cy="1357314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Oil-type Imaging Fluids</a:t>
            </a:r>
            <a:br>
              <a:rPr lang="en-CA" dirty="0" smtClean="0"/>
            </a:br>
            <a:r>
              <a:rPr lang="en-CA" sz="3200" dirty="0" smtClean="0"/>
              <a:t>Pros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571744"/>
            <a:ext cx="8229600" cy="3395666"/>
          </a:xfrm>
        </p:spPr>
        <p:txBody>
          <a:bodyPr>
            <a:normAutofit/>
          </a:bodyPr>
          <a:lstStyle/>
          <a:p>
            <a:r>
              <a:rPr lang="en-CA" dirty="0" smtClean="0"/>
              <a:t>THE PRO’S</a:t>
            </a:r>
          </a:p>
          <a:p>
            <a:pPr lvl="1"/>
            <a:r>
              <a:rPr lang="en-CA" dirty="0" smtClean="0"/>
              <a:t>Scanning </a:t>
            </a:r>
            <a:r>
              <a:rPr lang="en-CA" b="1" dirty="0" smtClean="0"/>
              <a:t>Oils </a:t>
            </a:r>
            <a:r>
              <a:rPr lang="en-CA" dirty="0" smtClean="0"/>
              <a:t>are practically Chemically inert to film and scanner drums. </a:t>
            </a:r>
          </a:p>
          <a:p>
            <a:pPr lvl="1"/>
            <a:r>
              <a:rPr lang="en-CA" dirty="0" smtClean="0"/>
              <a:t>The </a:t>
            </a:r>
            <a:r>
              <a:rPr lang="en-CA" b="1" dirty="0" smtClean="0"/>
              <a:t>Oils </a:t>
            </a:r>
            <a:r>
              <a:rPr lang="en-CA" dirty="0" smtClean="0"/>
              <a:t>high molecular contributes to their low volatility and solvency. </a:t>
            </a:r>
          </a:p>
          <a:p>
            <a:pPr lvl="1"/>
            <a:r>
              <a:rPr lang="en-CA" dirty="0" smtClean="0"/>
              <a:t>Oils have no tendency to flash off at the edges of the fluid mount.</a:t>
            </a:r>
            <a:endParaRPr lang="en-GB" dirty="0"/>
          </a:p>
        </p:txBody>
      </p:sp>
    </p:spTree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/>
          </a:bodyPr>
          <a:lstStyle/>
          <a:p>
            <a:r>
              <a:rPr lang="en-CA" dirty="0" smtClean="0"/>
              <a:t>Oil-type Imaging </a:t>
            </a:r>
            <a:r>
              <a:rPr lang="en-CA" dirty="0" smtClean="0"/>
              <a:t>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3895732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PRO’S CONTINUED</a:t>
            </a:r>
          </a:p>
          <a:p>
            <a:pPr lvl="1"/>
            <a:r>
              <a:rPr lang="en-CA" dirty="0" smtClean="0"/>
              <a:t>Scanning </a:t>
            </a:r>
            <a:r>
              <a:rPr lang="en-CA" b="1" dirty="0" smtClean="0"/>
              <a:t>Oils </a:t>
            </a:r>
            <a:r>
              <a:rPr lang="en-CA" dirty="0" smtClean="0"/>
              <a:t>are stable in storage because they are devoid of the reactive and smelly components natural to less pure petroleum hydrocarbons</a:t>
            </a:r>
          </a:p>
          <a:p>
            <a:pPr lvl="1"/>
            <a:r>
              <a:rPr lang="en-CA" dirty="0" smtClean="0"/>
              <a:t>The </a:t>
            </a:r>
            <a:r>
              <a:rPr lang="en-CA" b="1" dirty="0" smtClean="0"/>
              <a:t>Oils </a:t>
            </a:r>
            <a:r>
              <a:rPr lang="en-CA" dirty="0" smtClean="0"/>
              <a:t>low volatility  </a:t>
            </a:r>
            <a:r>
              <a:rPr lang="en-CA" dirty="0" smtClean="0"/>
              <a:t>means </a:t>
            </a:r>
            <a:r>
              <a:rPr lang="en-CA" dirty="0" smtClean="0"/>
              <a:t>no vapours released</a:t>
            </a:r>
          </a:p>
          <a:p>
            <a:pPr lvl="1"/>
            <a:r>
              <a:rPr lang="en-CA" dirty="0" smtClean="0"/>
              <a:t>Oils  are essentially </a:t>
            </a:r>
            <a:r>
              <a:rPr lang="en-CA" dirty="0" smtClean="0"/>
              <a:t>not flammable. </a:t>
            </a:r>
            <a:r>
              <a:rPr lang="en-CA" dirty="0" smtClean="0"/>
              <a:t> Big </a:t>
            </a:r>
            <a:r>
              <a:rPr lang="en-CA" dirty="0" smtClean="0"/>
              <a:t>plus!</a:t>
            </a:r>
          </a:p>
          <a:p>
            <a:pPr lvl="1"/>
            <a:r>
              <a:rPr lang="en-CA" dirty="0" smtClean="0"/>
              <a:t>The </a:t>
            </a:r>
            <a:r>
              <a:rPr lang="en-CA" b="1" dirty="0" smtClean="0"/>
              <a:t>Oils </a:t>
            </a:r>
            <a:r>
              <a:rPr lang="en-CA" dirty="0" smtClean="0"/>
              <a:t>high viscosity and low volatility help maintain a good temporary bond between the components of the fluid mount. </a:t>
            </a:r>
            <a:r>
              <a:rPr lang="en-CA" dirty="0" smtClean="0"/>
              <a:t>No flash off.</a:t>
            </a:r>
            <a:endParaRPr lang="en-CA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First Generation Scanning 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PROS, ...CONTINUED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That was the good news! </a:t>
            </a:r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IMAGING FROM FILM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Naked Eye: Personal </a:t>
            </a:r>
            <a:r>
              <a:rPr lang="en-CA" dirty="0" smtClean="0"/>
              <a:t>View</a:t>
            </a:r>
            <a:endParaRPr lang="en-CA" dirty="0" smtClean="0"/>
          </a:p>
          <a:p>
            <a:r>
              <a:rPr lang="en-CA" dirty="0" smtClean="0"/>
              <a:t>Reproductive Imaging</a:t>
            </a:r>
          </a:p>
          <a:p>
            <a:pPr lvl="1"/>
            <a:r>
              <a:rPr lang="en-CA" dirty="0" smtClean="0"/>
              <a:t>Wet Darkroom</a:t>
            </a:r>
          </a:p>
          <a:p>
            <a:pPr lvl="1"/>
            <a:r>
              <a:rPr lang="en-CA" dirty="0" smtClean="0"/>
              <a:t>Digital Scan</a:t>
            </a:r>
          </a:p>
          <a:p>
            <a:pPr>
              <a:buNone/>
            </a:pPr>
            <a:r>
              <a:rPr lang="en-CA" dirty="0" smtClean="0"/>
              <a:t>All Three Imaging methods:</a:t>
            </a:r>
          </a:p>
          <a:p>
            <a:r>
              <a:rPr lang="en-CA" dirty="0" smtClean="0"/>
              <a:t>Are subject </a:t>
            </a:r>
            <a:r>
              <a:rPr lang="en-CA" dirty="0" smtClean="0"/>
              <a:t>to and limited by </a:t>
            </a:r>
            <a:r>
              <a:rPr lang="en-CA" dirty="0" smtClean="0"/>
              <a:t>optic’s laws</a:t>
            </a:r>
            <a:endParaRPr lang="en-CA" dirty="0" smtClean="0"/>
          </a:p>
          <a:p>
            <a:r>
              <a:rPr lang="en-CA" dirty="0" smtClean="0"/>
              <a:t>Are subject </a:t>
            </a:r>
            <a:r>
              <a:rPr lang="en-CA" dirty="0" smtClean="0"/>
              <a:t>to </a:t>
            </a:r>
            <a:r>
              <a:rPr lang="en-CA" dirty="0" smtClean="0"/>
              <a:t>the </a:t>
            </a:r>
            <a:r>
              <a:rPr lang="en-CA" dirty="0" smtClean="0"/>
              <a:t>imaging method’s capabilities and </a:t>
            </a:r>
            <a:r>
              <a:rPr lang="en-CA" dirty="0" smtClean="0"/>
              <a:t>limitation</a:t>
            </a: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 smtClean="0"/>
              <a:t>Oil-type Imaging Fluids</a:t>
            </a:r>
            <a:br>
              <a:rPr lang="en-CA" dirty="0" smtClean="0"/>
            </a:br>
            <a:r>
              <a:rPr lang="en-CA" sz="3200" dirty="0" smtClean="0"/>
              <a:t>CONS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3152"/>
            <a:ext cx="8229600" cy="4389120"/>
          </a:xfrm>
        </p:spPr>
        <p:txBody>
          <a:bodyPr>
            <a:normAutofit/>
          </a:bodyPr>
          <a:lstStyle/>
          <a:p>
            <a:r>
              <a:rPr lang="en-CA" dirty="0" smtClean="0"/>
              <a:t>Like bad guests, they won't go away when the party is over and need to be forcefully expelled.</a:t>
            </a:r>
          </a:p>
          <a:p>
            <a:r>
              <a:rPr lang="en-CA" dirty="0" smtClean="0"/>
              <a:t>Removing the oil requires dry wiping / dilution with other hydrocarbon solvents which are volatile, and potentially flammable.</a:t>
            </a:r>
          </a:p>
          <a:p>
            <a:r>
              <a:rPr lang="en-CA" dirty="0" smtClean="0"/>
              <a:t>Cleaning solvents solvent power must be high enough to remove tape residues. The added solvency can be incompatible with the drum or the coatings of some  scanner glass beds. </a:t>
            </a:r>
          </a:p>
        </p:txBody>
      </p:sp>
    </p:spTree>
  </p:cSld>
  <p:clrMapOvr>
    <a:masterClrMapping/>
  </p:clrMapOvr>
  <p:transition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dirty="0" smtClean="0"/>
              <a:t>Scanning fluids</a:t>
            </a:r>
            <a:br>
              <a:rPr lang="en-CA" dirty="0" smtClean="0"/>
            </a:br>
            <a:r>
              <a:rPr lang="en-CA" sz="3600" dirty="0" smtClean="0"/>
              <a:t>The Second Generation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Main advantages: no clean up required.</a:t>
            </a:r>
          </a:p>
          <a:p>
            <a:r>
              <a:rPr lang="en-CA" dirty="0" smtClean="0"/>
              <a:t>Self cleaning, evaporate  quickly  after </a:t>
            </a:r>
            <a:r>
              <a:rPr lang="en-CA" dirty="0" smtClean="0"/>
              <a:t>the scan.</a:t>
            </a:r>
          </a:p>
          <a:p>
            <a:r>
              <a:rPr lang="en-CA" dirty="0" smtClean="0"/>
              <a:t>Main disadvantage: </a:t>
            </a:r>
          </a:p>
          <a:p>
            <a:pPr lvl="1"/>
            <a:r>
              <a:rPr lang="en-CA" dirty="0" smtClean="0"/>
              <a:t>High volatility = vapour build up, </a:t>
            </a:r>
          </a:p>
          <a:p>
            <a:pPr lvl="1"/>
            <a:r>
              <a:rPr lang="en-CA" dirty="0" smtClean="0"/>
              <a:t>Highly flammable below the freezing point. </a:t>
            </a:r>
          </a:p>
          <a:p>
            <a:pPr lvl="1"/>
            <a:r>
              <a:rPr lang="en-CA" dirty="0" smtClean="0"/>
              <a:t>Gasoline-like smell, </a:t>
            </a:r>
          </a:p>
          <a:p>
            <a:pPr lvl="1"/>
            <a:r>
              <a:rPr lang="en-CA" dirty="0" smtClean="0"/>
              <a:t>Substances present: those  normally contained in less refined, cheaper, petroleum distillates</a:t>
            </a:r>
            <a:r>
              <a:rPr lang="en-CA" dirty="0" smtClean="0"/>
              <a:t>.</a:t>
            </a:r>
          </a:p>
          <a:p>
            <a:pPr lvl="2"/>
            <a:r>
              <a:rPr lang="en-CA" dirty="0" smtClean="0"/>
              <a:t>Aromatic and </a:t>
            </a:r>
            <a:r>
              <a:rPr lang="en-CA" dirty="0" err="1" smtClean="0"/>
              <a:t>olefinic</a:t>
            </a:r>
            <a:r>
              <a:rPr lang="en-CA" dirty="0" smtClean="0"/>
              <a:t> hydrocarbons</a:t>
            </a:r>
            <a:endParaRPr lang="en-CA" dirty="0" smtClean="0"/>
          </a:p>
        </p:txBody>
      </p:sp>
    </p:spTree>
  </p:cSld>
  <p:clrMapOvr>
    <a:masterClrMapping/>
  </p:clrMapOvr>
  <p:transition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NEW TECHNOLOGY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224534"/>
          </a:xfrm>
        </p:spPr>
        <p:txBody>
          <a:bodyPr>
            <a:normAutofit fontScale="92500" lnSpcReduction="10000"/>
          </a:bodyPr>
          <a:lstStyle/>
          <a:p>
            <a:endParaRPr lang="en-CA" dirty="0" smtClean="0"/>
          </a:p>
          <a:p>
            <a:pPr algn="ctr"/>
            <a:r>
              <a:rPr lang="en-CA" sz="4400" dirty="0" smtClean="0">
                <a:latin typeface="Belgium" pitchFamily="82" charset="0"/>
              </a:rPr>
              <a:t>LUMINA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Third Generation</a:t>
            </a:r>
            <a:endParaRPr lang="en-CA" dirty="0" smtClean="0"/>
          </a:p>
          <a:p>
            <a:pPr algn="ctr"/>
            <a:r>
              <a:rPr lang="en-CA" dirty="0" smtClean="0"/>
              <a:t>THE </a:t>
            </a:r>
            <a:r>
              <a:rPr lang="en-CA" dirty="0" smtClean="0"/>
              <a:t>CONVERGENCE OF CHEMISTRY AND PHYSICS</a:t>
            </a:r>
          </a:p>
          <a:p>
            <a:endParaRPr lang="en-GB" dirty="0"/>
          </a:p>
        </p:txBody>
      </p:sp>
    </p:spTree>
  </p:cSld>
  <p:clrMapOvr>
    <a:masterClrMapping/>
  </p:clrMapOvr>
  <p:transition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400" dirty="0" smtClean="0">
                <a:latin typeface="Belgium" pitchFamily="82" charset="0"/>
              </a:rPr>
              <a:t>LUMINA</a:t>
            </a:r>
            <a:r>
              <a:rPr lang="en-CA" sz="3600" dirty="0" smtClean="0"/>
              <a:t/>
            </a:r>
            <a:br>
              <a:rPr lang="en-CA" sz="3600" dirty="0" smtClean="0"/>
            </a:br>
            <a:r>
              <a:rPr lang="en-CA" sz="3600" dirty="0" smtClean="0"/>
              <a:t>The </a:t>
            </a:r>
            <a:r>
              <a:rPr lang="en-CA" sz="3600" dirty="0" smtClean="0"/>
              <a:t>Ideal Imaging Fluid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dirty="0" smtClean="0"/>
              <a:t>A</a:t>
            </a:r>
            <a:r>
              <a:rPr lang="en-CA" i="1" dirty="0" smtClean="0"/>
              <a:t> 'Lens'. -not a solvent: </a:t>
            </a:r>
            <a:r>
              <a:rPr lang="en-CA" sz="2000" dirty="0" smtClean="0"/>
              <a:t>will not damage </a:t>
            </a:r>
            <a:r>
              <a:rPr lang="en-CA" sz="2000" dirty="0" smtClean="0"/>
              <a:t>f</a:t>
            </a:r>
            <a:r>
              <a:rPr lang="en-CA" sz="2000" dirty="0" smtClean="0"/>
              <a:t>ilm </a:t>
            </a:r>
            <a:r>
              <a:rPr lang="en-CA" sz="2000" dirty="0" smtClean="0"/>
              <a:t>or equipment</a:t>
            </a:r>
            <a:r>
              <a:rPr lang="en-CA" i="1" dirty="0" smtClean="0"/>
              <a:t>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Lumina is an </a:t>
            </a:r>
            <a:r>
              <a:rPr lang="en-CA" i="1" dirty="0" smtClean="0"/>
              <a:t>inert </a:t>
            </a:r>
            <a:r>
              <a:rPr lang="en-CA" i="1" dirty="0" smtClean="0"/>
              <a:t>optical </a:t>
            </a:r>
            <a:r>
              <a:rPr lang="en-CA" i="1" dirty="0" smtClean="0"/>
              <a:t>medium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Earth and Operator friendly: </a:t>
            </a:r>
            <a:r>
              <a:rPr lang="en-CA" i="1" dirty="0" smtClean="0"/>
              <a:t> </a:t>
            </a:r>
            <a:r>
              <a:rPr lang="en-CA" sz="2000" dirty="0" smtClean="0"/>
              <a:t>Good for your image and you</a:t>
            </a:r>
            <a:r>
              <a:rPr lang="en-CA" sz="2000" dirty="0" smtClean="0"/>
              <a:t>.</a:t>
            </a:r>
          </a:p>
          <a:p>
            <a:r>
              <a:rPr lang="en-CA" i="1" dirty="0" smtClean="0"/>
              <a:t>High purity and consistent quality </a:t>
            </a:r>
          </a:p>
          <a:p>
            <a:endParaRPr lang="en-CA" i="1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CA" i="1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CA" i="1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CA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err="1" smtClean="0"/>
              <a:t>Odorless</a:t>
            </a:r>
            <a:endParaRPr lang="en-CA" i="1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Doesn't' t flash-off while scanning 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Dries clean, leaves no residues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NOT flammable at Room Temperature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Low vapour toxicity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CA" i="1" dirty="0" smtClean="0"/>
              <a:t>Similar Refractive index as film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CA" i="1" dirty="0" smtClean="0"/>
          </a:p>
          <a:p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85794"/>
            <a:ext cx="2212848" cy="1582621"/>
          </a:xfrm>
        </p:spPr>
        <p:txBody>
          <a:bodyPr>
            <a:normAutofit fontScale="90000"/>
          </a:bodyPr>
          <a:lstStyle/>
          <a:p>
            <a:pPr algn="ctr"/>
            <a:r>
              <a:rPr lang="en-CA" sz="2400" dirty="0" smtClean="0"/>
              <a:t>The </a:t>
            </a:r>
            <a:r>
              <a:rPr lang="en-CA" sz="3200" b="0" dirty="0" err="1" smtClean="0">
                <a:latin typeface="Times New Roman" pitchFamily="18" charset="0"/>
                <a:cs typeface="Times New Roman" pitchFamily="18" charset="0"/>
              </a:rPr>
              <a:t>ScanScience</a:t>
            </a:r>
            <a:r>
              <a:rPr lang="en-CA" sz="2400" dirty="0" smtClean="0"/>
              <a:t> Cup Test</a:t>
            </a:r>
            <a:r>
              <a:rPr lang="en-CA" dirty="0" smtClean="0"/>
              <a:t/>
            </a:r>
            <a:br>
              <a:rPr lang="en-CA" dirty="0" smtClean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09600" y="2357430"/>
            <a:ext cx="2209800" cy="250033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Polystyrene foam is highly susceptible to attack by solvents, particularly those  containing </a:t>
            </a:r>
            <a:r>
              <a:rPr lang="en-CA" dirty="0" smtClean="0"/>
              <a:t>aromatic and cyclic </a:t>
            </a:r>
            <a:r>
              <a:rPr lang="en-CA" dirty="0" smtClean="0"/>
              <a:t>hydrocarbons. As a rule, these substances have greater solvency.</a:t>
            </a:r>
          </a:p>
          <a:p>
            <a:endParaRPr lang="en-CA" dirty="0" smtClean="0"/>
          </a:p>
          <a:p>
            <a:r>
              <a:rPr lang="en-CA" dirty="0" smtClean="0"/>
              <a:t>The cup at the center is a new cup. The cup at the left contained LUMINA for 24 hours.  The cup at the right contained </a:t>
            </a:r>
            <a:r>
              <a:rPr lang="en-CA" dirty="0" smtClean="0"/>
              <a:t>a second generation scanner </a:t>
            </a:r>
            <a:r>
              <a:rPr lang="en-CA" dirty="0" smtClean="0"/>
              <a:t>fluid during 24 hours.</a:t>
            </a:r>
          </a:p>
          <a:p>
            <a:r>
              <a:rPr lang="en-CA" dirty="0" smtClean="0"/>
              <a:t>Try the test yourself before trusting your film or scanner to an imaging fluid. </a:t>
            </a:r>
          </a:p>
          <a:p>
            <a:endParaRPr lang="en-GB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867" r="3867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Belgium" pitchFamily="82" charset="0"/>
              </a:rPr>
              <a:t>LUMINA</a:t>
            </a:r>
            <a:endParaRPr lang="en-GB" dirty="0">
              <a:latin typeface="Belgium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500438"/>
            <a:ext cx="7854696" cy="1785950"/>
          </a:xfrm>
        </p:spPr>
        <p:txBody>
          <a:bodyPr/>
          <a:lstStyle/>
          <a:p>
            <a:r>
              <a:rPr lang="en-CA" dirty="0" smtClean="0"/>
              <a:t>Breathing life </a:t>
            </a:r>
            <a:r>
              <a:rPr lang="en-CA" dirty="0" smtClean="0"/>
              <a:t>on </a:t>
            </a:r>
            <a:r>
              <a:rPr lang="en-CA" dirty="0" smtClean="0"/>
              <a:t>your Images</a:t>
            </a:r>
          </a:p>
          <a:p>
            <a:endParaRPr lang="en-CA" dirty="0" smtClean="0"/>
          </a:p>
          <a:p>
            <a:r>
              <a:rPr lang="en-CA" dirty="0" smtClean="0"/>
              <a:t>See us at </a:t>
            </a:r>
            <a:r>
              <a:rPr lang="en-CA" dirty="0" smtClean="0">
                <a:hlinkClick r:id="rId2"/>
              </a:rPr>
              <a:t>www.scanscience.com</a:t>
            </a:r>
            <a:endParaRPr lang="en-CA" dirty="0" smtClean="0"/>
          </a:p>
          <a:p>
            <a:endParaRPr lang="en-GB" dirty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REPRODUCTIVE IMAGING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Wet Darkroom</a:t>
            </a:r>
          </a:p>
          <a:p>
            <a:pPr lvl="1"/>
            <a:r>
              <a:rPr lang="en-CA" dirty="0" smtClean="0">
                <a:solidFill>
                  <a:srgbClr val="C00000"/>
                </a:solidFill>
              </a:rPr>
              <a:t>Transfers data from one </a:t>
            </a:r>
            <a:r>
              <a:rPr lang="en-CA" dirty="0" smtClean="0">
                <a:solidFill>
                  <a:srgbClr val="C00000"/>
                </a:solidFill>
              </a:rPr>
              <a:t>medium </a:t>
            </a:r>
            <a:r>
              <a:rPr lang="en-CA" dirty="0" smtClean="0">
                <a:solidFill>
                  <a:srgbClr val="C00000"/>
                </a:solidFill>
              </a:rPr>
              <a:t>to another</a:t>
            </a:r>
          </a:p>
          <a:p>
            <a:pPr lvl="1"/>
            <a:r>
              <a:rPr lang="en-CA" dirty="0" smtClean="0"/>
              <a:t>Laborious process</a:t>
            </a:r>
          </a:p>
          <a:p>
            <a:pPr lvl="1"/>
            <a:r>
              <a:rPr lang="en-CA" dirty="0" smtClean="0"/>
              <a:t>Low reproducibility even by same operator</a:t>
            </a:r>
          </a:p>
          <a:p>
            <a:pPr lvl="1"/>
            <a:r>
              <a:rPr lang="en-CA" dirty="0" smtClean="0"/>
              <a:t>Output media dependent</a:t>
            </a:r>
          </a:p>
          <a:p>
            <a:pPr lvl="1"/>
            <a:r>
              <a:rPr lang="en-CA" dirty="0" smtClean="0"/>
              <a:t>Good to poor fidelity to the original</a:t>
            </a:r>
          </a:p>
          <a:p>
            <a:pPr lvl="1"/>
            <a:r>
              <a:rPr lang="en-CA" dirty="0" smtClean="0"/>
              <a:t>Second generation duplicates unlike original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1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>Reproductive Imaging Methods Compared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5268"/>
            <a:ext cx="4040188" cy="659352"/>
          </a:xfrm>
        </p:spPr>
        <p:txBody>
          <a:bodyPr/>
          <a:lstStyle/>
          <a:p>
            <a:pPr algn="ctr"/>
            <a:r>
              <a:rPr lang="en-CA" dirty="0" smtClean="0"/>
              <a:t>Wet Darkroom	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059777"/>
            <a:ext cx="4041775" cy="654843"/>
          </a:xfrm>
        </p:spPr>
        <p:txBody>
          <a:bodyPr/>
          <a:lstStyle/>
          <a:p>
            <a:pPr algn="ctr"/>
            <a:r>
              <a:rPr lang="en-CA" dirty="0" smtClean="0"/>
              <a:t>Digital Scan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714620"/>
            <a:ext cx="4040188" cy="3845720"/>
          </a:xfrm>
        </p:spPr>
        <p:txBody>
          <a:bodyPr>
            <a:normAutofit/>
          </a:bodyPr>
          <a:lstStyle/>
          <a:p>
            <a:r>
              <a:rPr lang="en-CA" sz="2000" dirty="0" smtClean="0">
                <a:solidFill>
                  <a:srgbClr val="FF0000"/>
                </a:solidFill>
              </a:rPr>
              <a:t>Transfers data from one decaying medium to another decaying medium</a:t>
            </a:r>
          </a:p>
          <a:p>
            <a:r>
              <a:rPr lang="en-CA" sz="2000" dirty="0" smtClean="0"/>
              <a:t>Laborious process</a:t>
            </a:r>
          </a:p>
          <a:p>
            <a:r>
              <a:rPr lang="en-CA" sz="2000" dirty="0" smtClean="0"/>
              <a:t>Difficult and laborious repetitive iteration or editing</a:t>
            </a:r>
          </a:p>
          <a:p>
            <a:r>
              <a:rPr lang="en-CA" sz="2000" dirty="0" smtClean="0"/>
              <a:t>Original always needed</a:t>
            </a:r>
            <a:endParaRPr lang="en-CA" sz="2000" dirty="0" smtClean="0"/>
          </a:p>
          <a:p>
            <a:r>
              <a:rPr lang="en-CA" sz="2000" dirty="0" smtClean="0"/>
              <a:t>Low fidelity of Second generation duplicates </a:t>
            </a:r>
            <a:endParaRPr lang="en-GB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26552"/>
            <a:ext cx="4041775" cy="3417092"/>
          </a:xfrm>
        </p:spPr>
        <p:txBody>
          <a:bodyPr>
            <a:normAutofit/>
          </a:bodyPr>
          <a:lstStyle/>
          <a:p>
            <a:r>
              <a:rPr lang="en-CA" sz="2000" dirty="0" smtClean="0"/>
              <a:t>Preserves data from one decaying medium to non-decaying numbers. </a:t>
            </a:r>
          </a:p>
          <a:p>
            <a:r>
              <a:rPr lang="en-CA" sz="2000" dirty="0" smtClean="0"/>
              <a:t>Relatively Simple process</a:t>
            </a:r>
          </a:p>
          <a:p>
            <a:r>
              <a:rPr lang="en-CA" sz="2000" dirty="0" smtClean="0"/>
              <a:t>Easy repetitive iteration or editing.</a:t>
            </a:r>
          </a:p>
          <a:p>
            <a:r>
              <a:rPr lang="en-CA" sz="2000" dirty="0" smtClean="0"/>
              <a:t>Original </a:t>
            </a:r>
            <a:r>
              <a:rPr lang="en-CA" sz="2000" dirty="0" smtClean="0"/>
              <a:t>needed the first time only. </a:t>
            </a:r>
            <a:endParaRPr lang="en-CA" sz="2000" dirty="0" smtClean="0"/>
          </a:p>
          <a:p>
            <a:r>
              <a:rPr lang="en-CA" sz="2000" dirty="0" smtClean="0"/>
              <a:t>Identical second generation duplicates </a:t>
            </a:r>
            <a:endParaRPr lang="en-GB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Optical Limitations of </a:t>
            </a:r>
            <a:r>
              <a:rPr lang="en-CA" b="1" dirty="0" smtClean="0"/>
              <a:t>DRY</a:t>
            </a:r>
            <a:r>
              <a:rPr lang="en-CA" dirty="0" smtClean="0"/>
              <a:t> Imaging from Film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5546"/>
            <a:ext cx="8229600" cy="3922412"/>
          </a:xfrm>
        </p:spPr>
        <p:txBody>
          <a:bodyPr/>
          <a:lstStyle/>
          <a:p>
            <a:r>
              <a:rPr lang="en-CA" dirty="0" smtClean="0"/>
              <a:t>Light going through dry film is subject to some Scattering at the film grain. Consequences:</a:t>
            </a:r>
          </a:p>
          <a:p>
            <a:pPr lvl="2"/>
            <a:r>
              <a:rPr lang="en-CA" dirty="0" smtClean="0"/>
              <a:t>Lower contrast</a:t>
            </a:r>
          </a:p>
          <a:p>
            <a:pPr lvl="2"/>
            <a:r>
              <a:rPr lang="en-CA" dirty="0" smtClean="0"/>
              <a:t>Emphasized grain</a:t>
            </a:r>
          </a:p>
          <a:p>
            <a:pPr lvl="2"/>
            <a:r>
              <a:rPr lang="en-CA" dirty="0" smtClean="0"/>
              <a:t>Reduction in color saturation</a:t>
            </a:r>
          </a:p>
          <a:p>
            <a:pPr lvl="2"/>
            <a:r>
              <a:rPr lang="en-CA" dirty="0" smtClean="0"/>
              <a:t>Over emphasis on scratches and dust</a:t>
            </a:r>
          </a:p>
          <a:p>
            <a:pPr lvl="2"/>
            <a:r>
              <a:rPr lang="en-CA" dirty="0" smtClean="0"/>
              <a:t>Reduced dynamic range</a:t>
            </a:r>
          </a:p>
          <a:p>
            <a:pPr lvl="1"/>
            <a:r>
              <a:rPr lang="en-CA" dirty="0" smtClean="0"/>
              <a:t>Limitations shared by analog and digital methods but can be overcome for both.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DRY Imaging from Film</a:t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b="1" dirty="0" smtClean="0"/>
              <a:t>PHYSICAL</a:t>
            </a:r>
            <a:r>
              <a:rPr lang="en-CA" sz="3600" dirty="0" smtClean="0"/>
              <a:t> limitations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/>
          <a:lstStyle/>
          <a:p>
            <a:r>
              <a:rPr lang="en-CA" dirty="0" smtClean="0"/>
              <a:t>Film Curvature</a:t>
            </a:r>
          </a:p>
          <a:p>
            <a:pPr lvl="1"/>
            <a:r>
              <a:rPr lang="en-CA" dirty="0" smtClean="0"/>
              <a:t>Correction requires glass: negative consequences:</a:t>
            </a:r>
          </a:p>
          <a:p>
            <a:pPr lvl="1"/>
            <a:r>
              <a:rPr lang="en-CA" dirty="0" smtClean="0"/>
              <a:t>Additional refraction, -Loss of sharpness and contrast</a:t>
            </a:r>
          </a:p>
          <a:p>
            <a:pPr lvl="1"/>
            <a:r>
              <a:rPr lang="en-CA" dirty="0" smtClean="0"/>
              <a:t>Use of Anti Newton Glass: Loss of sharpness and contrast.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>Optical </a:t>
            </a:r>
            <a:r>
              <a:rPr lang="en-CA" dirty="0" smtClean="0"/>
              <a:t>Advantages of </a:t>
            </a:r>
            <a:br>
              <a:rPr lang="en-CA" dirty="0" smtClean="0"/>
            </a:br>
            <a:r>
              <a:rPr lang="en-CA" b="1" dirty="0" smtClean="0"/>
              <a:t>FLUID</a:t>
            </a:r>
            <a:r>
              <a:rPr lang="en-CA" dirty="0" smtClean="0"/>
              <a:t> </a:t>
            </a:r>
            <a:r>
              <a:rPr lang="en-CA" dirty="0" smtClean="0"/>
              <a:t>Imaging from Film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/>
          <a:lstStyle/>
          <a:p>
            <a:r>
              <a:rPr lang="en-CA" dirty="0" smtClean="0"/>
              <a:t>Elimination of </a:t>
            </a:r>
            <a:r>
              <a:rPr lang="en-CA" dirty="0" smtClean="0"/>
              <a:t>air / film </a:t>
            </a:r>
            <a:r>
              <a:rPr lang="en-CA" dirty="0" err="1" smtClean="0"/>
              <a:t>interphase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Elimination of </a:t>
            </a:r>
            <a:r>
              <a:rPr lang="en-CA" dirty="0" smtClean="0"/>
              <a:t>Light </a:t>
            </a:r>
            <a:r>
              <a:rPr lang="en-CA" dirty="0" smtClean="0"/>
              <a:t>scattering at grain =</a:t>
            </a:r>
          </a:p>
          <a:p>
            <a:pPr lvl="2"/>
            <a:r>
              <a:rPr lang="en-CA" dirty="0" smtClean="0"/>
              <a:t>Higher contrast </a:t>
            </a:r>
          </a:p>
          <a:p>
            <a:pPr lvl="2"/>
            <a:r>
              <a:rPr lang="en-CA" dirty="0" smtClean="0"/>
              <a:t>Greater sharpness</a:t>
            </a:r>
          </a:p>
          <a:p>
            <a:pPr lvl="2"/>
            <a:r>
              <a:rPr lang="en-CA" dirty="0" smtClean="0"/>
              <a:t>Higher fidelity rendition of grain</a:t>
            </a:r>
          </a:p>
          <a:p>
            <a:pPr lvl="2"/>
            <a:r>
              <a:rPr lang="en-CA" dirty="0" smtClean="0"/>
              <a:t>Higher color saturation</a:t>
            </a:r>
          </a:p>
          <a:p>
            <a:pPr lvl="2"/>
            <a:r>
              <a:rPr lang="en-CA" dirty="0" smtClean="0"/>
              <a:t>Dust and scratch-reduction or elimination</a:t>
            </a:r>
          </a:p>
          <a:p>
            <a:pPr lvl="2"/>
            <a:r>
              <a:rPr lang="en-CA" dirty="0" smtClean="0"/>
              <a:t>Rich gradation</a:t>
            </a:r>
          </a:p>
          <a:p>
            <a:endParaRPr lang="en-GB" dirty="0"/>
          </a:p>
        </p:txBody>
      </p:sp>
    </p:spTree>
  </p:cSld>
  <p:clrMapOvr>
    <a:masterClrMapping/>
  </p:clrMapOvr>
  <p:transition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785950"/>
          </a:xfrm>
        </p:spPr>
        <p:txBody>
          <a:bodyPr>
            <a:normAutofit/>
          </a:bodyPr>
          <a:lstStyle/>
          <a:p>
            <a:r>
              <a:rPr lang="en-CA" dirty="0" smtClean="0"/>
              <a:t>PHYSICAL Advantages of</a:t>
            </a:r>
            <a:br>
              <a:rPr lang="en-CA" dirty="0" smtClean="0"/>
            </a:br>
            <a:r>
              <a:rPr lang="en-CA" dirty="0" smtClean="0"/>
              <a:t> FLUID Imaging from Film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571768"/>
          </a:xfrm>
        </p:spPr>
        <p:txBody>
          <a:bodyPr/>
          <a:lstStyle/>
          <a:p>
            <a:r>
              <a:rPr lang="en-CA" dirty="0" smtClean="0"/>
              <a:t>Film Flatness = Uniform plane of focus</a:t>
            </a:r>
          </a:p>
          <a:p>
            <a:r>
              <a:rPr lang="en-CA" dirty="0" smtClean="0"/>
              <a:t>Glass </a:t>
            </a:r>
            <a:r>
              <a:rPr lang="en-CA" dirty="0" smtClean="0"/>
              <a:t>needed </a:t>
            </a:r>
            <a:r>
              <a:rPr lang="en-CA" dirty="0" smtClean="0"/>
              <a:t>only </a:t>
            </a:r>
            <a:r>
              <a:rPr lang="en-CA" dirty="0" smtClean="0"/>
              <a:t>on </a:t>
            </a:r>
            <a:r>
              <a:rPr lang="en-CA" dirty="0" smtClean="0"/>
              <a:t>one </a:t>
            </a:r>
            <a:r>
              <a:rPr lang="en-CA" dirty="0" smtClean="0"/>
              <a:t>side</a:t>
            </a:r>
            <a:endParaRPr lang="en-CA" dirty="0" smtClean="0"/>
          </a:p>
          <a:p>
            <a:r>
              <a:rPr lang="en-CA" dirty="0" smtClean="0"/>
              <a:t>Glass can be placed in non-refractive </a:t>
            </a:r>
            <a:r>
              <a:rPr lang="en-CA" dirty="0" smtClean="0"/>
              <a:t>position</a:t>
            </a:r>
          </a:p>
          <a:p>
            <a:pPr lvl="1"/>
            <a:r>
              <a:rPr lang="en-CA" dirty="0" smtClean="0"/>
              <a:t>On side of light relative </a:t>
            </a:r>
            <a:r>
              <a:rPr lang="en-CA" dirty="0" smtClean="0"/>
              <a:t>to film’s </a:t>
            </a:r>
            <a:r>
              <a:rPr lang="en-CA" dirty="0" smtClean="0"/>
              <a:t>emulsion</a:t>
            </a:r>
            <a:endParaRPr lang="en-CA" dirty="0" smtClean="0"/>
          </a:p>
          <a:p>
            <a:r>
              <a:rPr lang="en-CA" dirty="0" smtClean="0"/>
              <a:t>Avoids Anti Newton Glass </a:t>
            </a:r>
            <a:endParaRPr lang="en-GB" dirty="0"/>
          </a:p>
        </p:txBody>
      </p:sp>
    </p:spTree>
  </p:cSld>
  <p:clrMapOvr>
    <a:masterClrMapping/>
  </p:clrMapOvr>
  <p:transition>
    <p:pull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Ideal Imaging Fluid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Causes no physical damage to Film or equipment</a:t>
            </a:r>
          </a:p>
          <a:p>
            <a:pPr lvl="1"/>
            <a:r>
              <a:rPr lang="en-CA" dirty="0" smtClean="0"/>
              <a:t>Not a solvent: Does not dissolve film backing or emulsion or drums, if drum scanned.</a:t>
            </a:r>
          </a:p>
          <a:p>
            <a:r>
              <a:rPr lang="en-CA" dirty="0" smtClean="0"/>
              <a:t>Chemically inert under use or storage conditions</a:t>
            </a:r>
          </a:p>
          <a:p>
            <a:pPr lvl="1"/>
            <a:r>
              <a:rPr lang="en-CA" dirty="0" smtClean="0"/>
              <a:t>Try the </a:t>
            </a:r>
            <a:r>
              <a:rPr lang="en-CA" dirty="0" err="1" smtClean="0"/>
              <a:t>ScanScience</a:t>
            </a:r>
            <a:r>
              <a:rPr lang="en-CA" dirty="0" smtClean="0"/>
              <a:t> Cup Test. </a:t>
            </a:r>
          </a:p>
          <a:p>
            <a:r>
              <a:rPr lang="en-CA" dirty="0" smtClean="0"/>
              <a:t>Odourless</a:t>
            </a:r>
          </a:p>
          <a:p>
            <a:r>
              <a:rPr lang="en-CA" dirty="0" smtClean="0"/>
              <a:t>Operator Safe:</a:t>
            </a:r>
          </a:p>
          <a:p>
            <a:pPr lvl="1"/>
            <a:r>
              <a:rPr lang="en-CA" dirty="0" smtClean="0"/>
              <a:t>Low Vapour toxicity:</a:t>
            </a:r>
          </a:p>
          <a:p>
            <a:pPr lvl="2"/>
            <a:r>
              <a:rPr lang="en-CA" dirty="0" smtClean="0"/>
              <a:t>Free of Carcinogens, or target-organ toxics, </a:t>
            </a:r>
          </a:p>
          <a:p>
            <a:pPr lvl="2"/>
            <a:r>
              <a:rPr lang="en-CA" dirty="0" smtClean="0"/>
              <a:t>Free of aromatic Hydrocarbons, Olefins and n-Hexane </a:t>
            </a:r>
          </a:p>
          <a:p>
            <a:pPr lvl="1"/>
            <a:r>
              <a:rPr lang="en-CA" dirty="0" smtClean="0"/>
              <a:t>Not flammable under normal use conditions</a:t>
            </a:r>
          </a:p>
          <a:p>
            <a:pPr lvl="2"/>
            <a:r>
              <a:rPr lang="en-CA" dirty="0" smtClean="0"/>
              <a:t>High Flash Point</a:t>
            </a:r>
          </a:p>
          <a:p>
            <a:r>
              <a:rPr lang="en-CA" dirty="0" smtClean="0"/>
              <a:t>Non toxic ? </a:t>
            </a:r>
          </a:p>
          <a:p>
            <a:pPr lvl="1"/>
            <a:r>
              <a:rPr lang="en-CA" dirty="0" smtClean="0"/>
              <a:t>No such thing,  all hydrocarbons are toxic by ingestion</a:t>
            </a:r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1547</TotalTime>
  <Words>1246</Words>
  <Application>Microsoft Office PowerPoint</Application>
  <PresentationFormat>On-screen Show (4:3)</PresentationFormat>
  <Paragraphs>170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LUMINA</vt:lpstr>
      <vt:lpstr>IMAGING FROM FILM </vt:lpstr>
      <vt:lpstr>REPRODUCTIVE IMAGING</vt:lpstr>
      <vt:lpstr>Reproductive Imaging Methods Compared</vt:lpstr>
      <vt:lpstr>Optical Limitations of DRY Imaging from Film</vt:lpstr>
      <vt:lpstr>DRY Imaging from Film  PHYSICAL limitations</vt:lpstr>
      <vt:lpstr>Optical Advantages of  FLUID Imaging from Film</vt:lpstr>
      <vt:lpstr>PHYSICAL Advantages of  FLUID Imaging from Film</vt:lpstr>
      <vt:lpstr>The Ideal Imaging Fluid</vt:lpstr>
      <vt:lpstr>Imaging Fluids: Special Concerns with Legacy Film</vt:lpstr>
      <vt:lpstr>IMAGING FLUIDS  EVOLUTION </vt:lpstr>
      <vt:lpstr>Results were great...</vt:lpstr>
      <vt:lpstr>A better way? Really?</vt:lpstr>
      <vt:lpstr>All That Happened In....  THE LAST CENTURY</vt:lpstr>
      <vt:lpstr>Primary on Newton</vt:lpstr>
      <vt:lpstr>Avoiding Newton Rings  A better way</vt:lpstr>
      <vt:lpstr>Oil-type Imaging Fluids Pros</vt:lpstr>
      <vt:lpstr>Oil-type Imaging Fluids</vt:lpstr>
      <vt:lpstr>First Generation Scanning Fluids</vt:lpstr>
      <vt:lpstr>Oil-type Imaging Fluids CONS </vt:lpstr>
      <vt:lpstr>Scanning fluids The Second Generation </vt:lpstr>
      <vt:lpstr>NEW TECHNOLOGY</vt:lpstr>
      <vt:lpstr>LUMINA The Ideal Imaging Fluid</vt:lpstr>
      <vt:lpstr>The ScanScience Cup Test </vt:lpstr>
      <vt:lpstr>LUMINA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LUMINA</dc:title>
  <dc:creator>Julio</dc:creator>
  <cp:lastModifiedBy>Julio</cp:lastModifiedBy>
  <cp:revision>77</cp:revision>
  <dcterms:created xsi:type="dcterms:W3CDTF">2008-03-06T03:55:10Z</dcterms:created>
  <dcterms:modified xsi:type="dcterms:W3CDTF">2010-02-06T23:29:05Z</dcterms:modified>
</cp:coreProperties>
</file>